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2-1.png>
</file>

<file path=ppt/media/image-2-2.png>
</file>

<file path=ppt/media/image-3-1.png>
</file>

<file path=ppt/media/image-4-1.png>
</file>

<file path=ppt/media/image-4-2.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2210633"/>
            <a:ext cx="7415927" cy="987504"/>
          </a:xfrm>
          <a:prstGeom prst="rect">
            <a:avLst/>
          </a:prstGeom>
          <a:noFill/>
          <a:ln/>
        </p:spPr>
        <p:txBody>
          <a:bodyPr wrap="square" rtlCol="0" anchor="t"/>
          <a:lstStyle/>
          <a:p>
            <a:pPr indent="0" marL="0">
              <a:lnSpc>
                <a:spcPts val="3888"/>
              </a:lnSpc>
              <a:buNone/>
            </a:pPr>
            <a:r>
              <a:rPr lang="en-US" sz="2430" b="1" dirty="0">
                <a:solidFill>
                  <a:srgbClr val="4A4A45"/>
                </a:solidFill>
                <a:latin typeface="Lato" pitchFamily="34" charset="0"/>
                <a:ea typeface="Lato" pitchFamily="34" charset="-122"/>
                <a:cs typeface="Lato" pitchFamily="34" charset="-120"/>
              </a:rPr>
              <a:t>Exploring African Festivals and the Significance of Gender Awareness in Cultural Practices</a:t>
            </a:r>
            <a:endParaRPr lang="en-US" sz="2430" dirty="0"/>
          </a:p>
        </p:txBody>
      </p:sp>
      <p:sp>
        <p:nvSpPr>
          <p:cNvPr id="6" name="Text 3"/>
          <p:cNvSpPr/>
          <p:nvPr/>
        </p:nvSpPr>
        <p:spPr>
          <a:xfrm>
            <a:off x="6350437" y="3475792"/>
            <a:ext cx="7415927" cy="2765346"/>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African culture is rich in traditions, languages, and practices that shape the lives of its people. A major aspect of this culture is the presence of vibrant festivals, which serve as crucial platforms for expressing community values, heritage, and social cohesion. These celebrations go beyond mere entertainment, playing a vital role in reinforcing cultural identity and fostering unity across diverse groups.</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1815584"/>
            <a:ext cx="7415927" cy="987504"/>
          </a:xfrm>
          <a:prstGeom prst="rect">
            <a:avLst/>
          </a:prstGeom>
          <a:noFill/>
          <a:ln/>
        </p:spPr>
        <p:txBody>
          <a:bodyPr wrap="square" rtlCol="0" anchor="t"/>
          <a:lstStyle/>
          <a:p>
            <a:pPr indent="0" marL="0">
              <a:lnSpc>
                <a:spcPts val="3888"/>
              </a:lnSpc>
              <a:buNone/>
            </a:pPr>
            <a:r>
              <a:rPr lang="en-US" sz="2430" b="1" dirty="0">
                <a:solidFill>
                  <a:srgbClr val="4A4A45"/>
                </a:solidFill>
                <a:latin typeface="Lato" pitchFamily="34" charset="0"/>
                <a:ea typeface="Lato" pitchFamily="34" charset="-122"/>
                <a:cs typeface="Lato" pitchFamily="34" charset="-120"/>
              </a:rPr>
              <a:t>Conclusion: Towards a More Equitable and Inclusive Africa</a:t>
            </a:r>
            <a:endParaRPr lang="en-US" sz="2430" dirty="0"/>
          </a:p>
        </p:txBody>
      </p:sp>
      <p:sp>
        <p:nvSpPr>
          <p:cNvPr id="6" name="Text 3"/>
          <p:cNvSpPr/>
          <p:nvPr/>
        </p:nvSpPr>
        <p:spPr>
          <a:xfrm>
            <a:off x="6350437" y="3080742"/>
            <a:ext cx="7415927" cy="3555444"/>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African festivals are a testament to the rich cultural heritage of the continent. They offer a unique opportunity to foster community bonding, preserve traditions, and promote social cohesion. As African societies evolve, integrating gender awareness into cultural practices is crucial for creating a more equitable and inclusive future. By challenging traditional gender norms and promoting equal opportunities for all, Africa can unleash its full potential and build a society that celebrates both its cultural heritage and the empowerment of all its citizens.</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711756" y="1108472"/>
            <a:ext cx="7720489" cy="406718"/>
          </a:xfrm>
          <a:prstGeom prst="rect">
            <a:avLst/>
          </a:prstGeom>
          <a:noFill/>
          <a:ln/>
        </p:spPr>
        <p:txBody>
          <a:bodyPr wrap="none" rtlCol="0" anchor="t"/>
          <a:lstStyle/>
          <a:p>
            <a:pPr indent="0" marL="0">
              <a:lnSpc>
                <a:spcPts val="3203"/>
              </a:lnSpc>
              <a:buNone/>
            </a:pPr>
            <a:r>
              <a:rPr lang="en-US" sz="2002" b="1" dirty="0">
                <a:solidFill>
                  <a:srgbClr val="4A4A45"/>
                </a:solidFill>
                <a:latin typeface="Lato" pitchFamily="34" charset="0"/>
                <a:ea typeface="Lato" pitchFamily="34" charset="-122"/>
                <a:cs typeface="Lato" pitchFamily="34" charset="-120"/>
              </a:rPr>
              <a:t>Preserving African Cultural Heritage Through Festivals</a:t>
            </a:r>
            <a:endParaRPr lang="en-US" sz="2002" dirty="0"/>
          </a:p>
        </p:txBody>
      </p:sp>
      <p:sp>
        <p:nvSpPr>
          <p:cNvPr id="6" name="Shape 3"/>
          <p:cNvSpPr/>
          <p:nvPr/>
        </p:nvSpPr>
        <p:spPr>
          <a:xfrm>
            <a:off x="711756" y="1972628"/>
            <a:ext cx="457557" cy="457557"/>
          </a:xfrm>
          <a:prstGeom prst="roundRect">
            <a:avLst>
              <a:gd name="adj" fmla="val 6668"/>
            </a:avLst>
          </a:prstGeom>
          <a:solidFill>
            <a:srgbClr val="E5DFD2"/>
          </a:solidFill>
          <a:ln/>
        </p:spPr>
      </p:sp>
      <p:sp>
        <p:nvSpPr>
          <p:cNvPr id="7" name="Text 4"/>
          <p:cNvSpPr/>
          <p:nvPr/>
        </p:nvSpPr>
        <p:spPr>
          <a:xfrm>
            <a:off x="852011" y="2048827"/>
            <a:ext cx="176927" cy="305038"/>
          </a:xfrm>
          <a:prstGeom prst="rect">
            <a:avLst/>
          </a:prstGeom>
          <a:noFill/>
          <a:ln/>
        </p:spPr>
        <p:txBody>
          <a:bodyPr wrap="none" rtlCol="0" anchor="t"/>
          <a:lstStyle/>
          <a:p>
            <a:pPr algn="ctr" indent="0" marL="0">
              <a:lnSpc>
                <a:spcPts val="2402"/>
              </a:lnSpc>
              <a:buNone/>
            </a:pPr>
            <a:r>
              <a:rPr lang="en-US" sz="2402" b="1" dirty="0">
                <a:solidFill>
                  <a:srgbClr val="4A4A45"/>
                </a:solidFill>
                <a:latin typeface="Lato" pitchFamily="34" charset="0"/>
                <a:ea typeface="Lato" pitchFamily="34" charset="-122"/>
                <a:cs typeface="Lato" pitchFamily="34" charset="-120"/>
              </a:rPr>
              <a:t>1</a:t>
            </a:r>
            <a:endParaRPr lang="en-US" sz="2402" dirty="0"/>
          </a:p>
        </p:txBody>
      </p:sp>
      <p:sp>
        <p:nvSpPr>
          <p:cNvPr id="8" name="Text 5"/>
          <p:cNvSpPr/>
          <p:nvPr/>
        </p:nvSpPr>
        <p:spPr>
          <a:xfrm>
            <a:off x="1372672" y="1972628"/>
            <a:ext cx="4570452" cy="317659"/>
          </a:xfrm>
          <a:prstGeom prst="rect">
            <a:avLst/>
          </a:prstGeom>
          <a:noFill/>
          <a:ln/>
        </p:spPr>
        <p:txBody>
          <a:bodyPr wrap="none" rtlCol="0" anchor="t"/>
          <a:lstStyle/>
          <a:p>
            <a:pPr indent="0" marL="0">
              <a:lnSpc>
                <a:spcPts val="2502"/>
              </a:lnSpc>
              <a:buNone/>
            </a:pPr>
            <a:r>
              <a:rPr lang="en-US" sz="2002" b="1" dirty="0">
                <a:solidFill>
                  <a:srgbClr val="4A4A45"/>
                </a:solidFill>
                <a:latin typeface="Lato" pitchFamily="34" charset="0"/>
                <a:ea typeface="Lato" pitchFamily="34" charset="-122"/>
                <a:cs typeface="Lato" pitchFamily="34" charset="-120"/>
              </a:rPr>
              <a:t>Oral Histories and Cultural Transmission</a:t>
            </a:r>
            <a:endParaRPr lang="en-US" sz="2002" dirty="0"/>
          </a:p>
        </p:txBody>
      </p:sp>
      <p:sp>
        <p:nvSpPr>
          <p:cNvPr id="9" name="Text 6"/>
          <p:cNvSpPr/>
          <p:nvPr/>
        </p:nvSpPr>
        <p:spPr>
          <a:xfrm>
            <a:off x="1372672" y="2412206"/>
            <a:ext cx="7059573" cy="325279"/>
          </a:xfrm>
          <a:prstGeom prst="rect">
            <a:avLst/>
          </a:prstGeom>
          <a:noFill/>
          <a:ln/>
        </p:spPr>
        <p:txBody>
          <a:bodyPr wrap="none" rtlCol="0" anchor="t"/>
          <a:lstStyle/>
          <a:p>
            <a:pPr indent="0" marL="0">
              <a:lnSpc>
                <a:spcPts val="2562"/>
              </a:lnSpc>
              <a:buNone/>
            </a:pPr>
            <a:r>
              <a:rPr lang="en-US" sz="1601" dirty="0">
                <a:solidFill>
                  <a:srgbClr val="4A4A45"/>
                </a:solidFill>
                <a:latin typeface="Lato" pitchFamily="34" charset="0"/>
                <a:ea typeface="Lato" pitchFamily="34" charset="-122"/>
                <a:cs typeface="Lato" pitchFamily="34" charset="-120"/>
              </a:rPr>
              <a:t>Festivals preserve traditions and pass them down through generations.</a:t>
            </a:r>
            <a:endParaRPr lang="en-US" sz="1601" dirty="0"/>
          </a:p>
        </p:txBody>
      </p:sp>
      <p:sp>
        <p:nvSpPr>
          <p:cNvPr id="10" name="Shape 7"/>
          <p:cNvSpPr/>
          <p:nvPr/>
        </p:nvSpPr>
        <p:spPr>
          <a:xfrm>
            <a:off x="711756" y="3169563"/>
            <a:ext cx="457557" cy="457557"/>
          </a:xfrm>
          <a:prstGeom prst="roundRect">
            <a:avLst>
              <a:gd name="adj" fmla="val 6668"/>
            </a:avLst>
          </a:prstGeom>
          <a:solidFill>
            <a:srgbClr val="E5DFD2"/>
          </a:solidFill>
          <a:ln/>
        </p:spPr>
      </p:sp>
      <p:sp>
        <p:nvSpPr>
          <p:cNvPr id="11" name="Text 8"/>
          <p:cNvSpPr/>
          <p:nvPr/>
        </p:nvSpPr>
        <p:spPr>
          <a:xfrm>
            <a:off x="852011" y="3245763"/>
            <a:ext cx="176927" cy="305038"/>
          </a:xfrm>
          <a:prstGeom prst="rect">
            <a:avLst/>
          </a:prstGeom>
          <a:noFill/>
          <a:ln/>
        </p:spPr>
        <p:txBody>
          <a:bodyPr wrap="none" rtlCol="0" anchor="t"/>
          <a:lstStyle/>
          <a:p>
            <a:pPr algn="ctr" indent="0" marL="0">
              <a:lnSpc>
                <a:spcPts val="2402"/>
              </a:lnSpc>
              <a:buNone/>
            </a:pPr>
            <a:r>
              <a:rPr lang="en-US" sz="2402" b="1" dirty="0">
                <a:solidFill>
                  <a:srgbClr val="4A4A45"/>
                </a:solidFill>
                <a:latin typeface="Lato" pitchFamily="34" charset="0"/>
                <a:ea typeface="Lato" pitchFamily="34" charset="-122"/>
                <a:cs typeface="Lato" pitchFamily="34" charset="-120"/>
              </a:rPr>
              <a:t>2</a:t>
            </a:r>
            <a:endParaRPr lang="en-US" sz="2402" dirty="0"/>
          </a:p>
        </p:txBody>
      </p:sp>
      <p:sp>
        <p:nvSpPr>
          <p:cNvPr id="12" name="Text 9"/>
          <p:cNvSpPr/>
          <p:nvPr/>
        </p:nvSpPr>
        <p:spPr>
          <a:xfrm>
            <a:off x="1372672" y="3169563"/>
            <a:ext cx="4462582" cy="317659"/>
          </a:xfrm>
          <a:prstGeom prst="rect">
            <a:avLst/>
          </a:prstGeom>
          <a:noFill/>
          <a:ln/>
        </p:spPr>
        <p:txBody>
          <a:bodyPr wrap="none" rtlCol="0" anchor="t"/>
          <a:lstStyle/>
          <a:p>
            <a:pPr indent="0" marL="0">
              <a:lnSpc>
                <a:spcPts val="2502"/>
              </a:lnSpc>
              <a:buNone/>
            </a:pPr>
            <a:r>
              <a:rPr lang="en-US" sz="2002" b="1" dirty="0">
                <a:solidFill>
                  <a:srgbClr val="4A4A45"/>
                </a:solidFill>
                <a:latin typeface="Lato" pitchFamily="34" charset="0"/>
                <a:ea typeface="Lato" pitchFamily="34" charset="-122"/>
                <a:cs typeface="Lato" pitchFamily="34" charset="-120"/>
              </a:rPr>
              <a:t>Remembrance and Ancestor Reverence</a:t>
            </a:r>
            <a:endParaRPr lang="en-US" sz="2002" dirty="0"/>
          </a:p>
        </p:txBody>
      </p:sp>
      <p:sp>
        <p:nvSpPr>
          <p:cNvPr id="13" name="Text 10"/>
          <p:cNvSpPr/>
          <p:nvPr/>
        </p:nvSpPr>
        <p:spPr>
          <a:xfrm>
            <a:off x="1372672" y="3609142"/>
            <a:ext cx="7059573" cy="650558"/>
          </a:xfrm>
          <a:prstGeom prst="rect">
            <a:avLst/>
          </a:prstGeom>
          <a:noFill/>
          <a:ln/>
        </p:spPr>
        <p:txBody>
          <a:bodyPr wrap="square" rtlCol="0" anchor="t"/>
          <a:lstStyle/>
          <a:p>
            <a:pPr indent="0" marL="0">
              <a:lnSpc>
                <a:spcPts val="2562"/>
              </a:lnSpc>
              <a:buNone/>
            </a:pPr>
            <a:r>
              <a:rPr lang="en-US" sz="1601" dirty="0">
                <a:solidFill>
                  <a:srgbClr val="4A4A45"/>
                </a:solidFill>
                <a:latin typeface="Lato" pitchFamily="34" charset="0"/>
                <a:ea typeface="Lato" pitchFamily="34" charset="-122"/>
                <a:cs typeface="Lato" pitchFamily="34" charset="-120"/>
              </a:rPr>
              <a:t>Festivals honor ancestors, strengthening the connection between the living and the departed.</a:t>
            </a:r>
            <a:endParaRPr lang="en-US" sz="1601" dirty="0"/>
          </a:p>
        </p:txBody>
      </p:sp>
      <p:sp>
        <p:nvSpPr>
          <p:cNvPr id="14" name="Shape 11"/>
          <p:cNvSpPr/>
          <p:nvPr/>
        </p:nvSpPr>
        <p:spPr>
          <a:xfrm>
            <a:off x="711756" y="4691777"/>
            <a:ext cx="457557" cy="457557"/>
          </a:xfrm>
          <a:prstGeom prst="roundRect">
            <a:avLst>
              <a:gd name="adj" fmla="val 6668"/>
            </a:avLst>
          </a:prstGeom>
          <a:solidFill>
            <a:srgbClr val="E5DFD2"/>
          </a:solidFill>
          <a:ln/>
        </p:spPr>
      </p:sp>
      <p:sp>
        <p:nvSpPr>
          <p:cNvPr id="15" name="Text 12"/>
          <p:cNvSpPr/>
          <p:nvPr/>
        </p:nvSpPr>
        <p:spPr>
          <a:xfrm>
            <a:off x="852011" y="4767977"/>
            <a:ext cx="176927" cy="305038"/>
          </a:xfrm>
          <a:prstGeom prst="rect">
            <a:avLst/>
          </a:prstGeom>
          <a:noFill/>
          <a:ln/>
        </p:spPr>
        <p:txBody>
          <a:bodyPr wrap="none" rtlCol="0" anchor="t"/>
          <a:lstStyle/>
          <a:p>
            <a:pPr algn="ctr" indent="0" marL="0">
              <a:lnSpc>
                <a:spcPts val="2402"/>
              </a:lnSpc>
              <a:buNone/>
            </a:pPr>
            <a:r>
              <a:rPr lang="en-US" sz="2402" b="1" dirty="0">
                <a:solidFill>
                  <a:srgbClr val="4A4A45"/>
                </a:solidFill>
                <a:latin typeface="Lato" pitchFamily="34" charset="0"/>
                <a:ea typeface="Lato" pitchFamily="34" charset="-122"/>
                <a:cs typeface="Lato" pitchFamily="34" charset="-120"/>
              </a:rPr>
              <a:t>3</a:t>
            </a:r>
            <a:endParaRPr lang="en-US" sz="2402" dirty="0"/>
          </a:p>
        </p:txBody>
      </p:sp>
      <p:sp>
        <p:nvSpPr>
          <p:cNvPr id="16" name="Text 13"/>
          <p:cNvSpPr/>
          <p:nvPr/>
        </p:nvSpPr>
        <p:spPr>
          <a:xfrm>
            <a:off x="1372672" y="4691777"/>
            <a:ext cx="4635460" cy="317659"/>
          </a:xfrm>
          <a:prstGeom prst="rect">
            <a:avLst/>
          </a:prstGeom>
          <a:noFill/>
          <a:ln/>
        </p:spPr>
        <p:txBody>
          <a:bodyPr wrap="none" rtlCol="0" anchor="t"/>
          <a:lstStyle/>
          <a:p>
            <a:pPr indent="0" marL="0">
              <a:lnSpc>
                <a:spcPts val="2502"/>
              </a:lnSpc>
              <a:buNone/>
            </a:pPr>
            <a:r>
              <a:rPr lang="en-US" sz="2002" b="1" dirty="0">
                <a:solidFill>
                  <a:srgbClr val="4A4A45"/>
                </a:solidFill>
                <a:latin typeface="Lato" pitchFamily="34" charset="0"/>
                <a:ea typeface="Lato" pitchFamily="34" charset="-122"/>
                <a:cs typeface="Lato" pitchFamily="34" charset="-120"/>
              </a:rPr>
              <a:t>Social Cohesion and Community Bonding</a:t>
            </a:r>
            <a:endParaRPr lang="en-US" sz="2002" dirty="0"/>
          </a:p>
        </p:txBody>
      </p:sp>
      <p:sp>
        <p:nvSpPr>
          <p:cNvPr id="17" name="Text 14"/>
          <p:cNvSpPr/>
          <p:nvPr/>
        </p:nvSpPr>
        <p:spPr>
          <a:xfrm>
            <a:off x="1372672" y="5131356"/>
            <a:ext cx="7059573" cy="650558"/>
          </a:xfrm>
          <a:prstGeom prst="rect">
            <a:avLst/>
          </a:prstGeom>
          <a:noFill/>
          <a:ln/>
        </p:spPr>
        <p:txBody>
          <a:bodyPr wrap="square" rtlCol="0" anchor="t"/>
          <a:lstStyle/>
          <a:p>
            <a:pPr indent="0" marL="0">
              <a:lnSpc>
                <a:spcPts val="2562"/>
              </a:lnSpc>
              <a:buNone/>
            </a:pPr>
            <a:r>
              <a:rPr lang="en-US" sz="1601" dirty="0">
                <a:solidFill>
                  <a:srgbClr val="4A4A45"/>
                </a:solidFill>
                <a:latin typeface="Lato" pitchFamily="34" charset="0"/>
                <a:ea typeface="Lato" pitchFamily="34" charset="-122"/>
                <a:cs typeface="Lato" pitchFamily="34" charset="-120"/>
              </a:rPr>
              <a:t>Festivals provide a platform for communities to come together and celebrate their shared identity.</a:t>
            </a:r>
            <a:endParaRPr lang="en-US" sz="1601" dirty="0"/>
          </a:p>
        </p:txBody>
      </p:sp>
      <p:sp>
        <p:nvSpPr>
          <p:cNvPr id="18" name="Shape 15"/>
          <p:cNvSpPr/>
          <p:nvPr/>
        </p:nvSpPr>
        <p:spPr>
          <a:xfrm>
            <a:off x="711756" y="6213991"/>
            <a:ext cx="457557" cy="457557"/>
          </a:xfrm>
          <a:prstGeom prst="roundRect">
            <a:avLst>
              <a:gd name="adj" fmla="val 6668"/>
            </a:avLst>
          </a:prstGeom>
          <a:solidFill>
            <a:srgbClr val="E5DFD2"/>
          </a:solidFill>
          <a:ln/>
        </p:spPr>
      </p:sp>
      <p:sp>
        <p:nvSpPr>
          <p:cNvPr id="19" name="Text 16"/>
          <p:cNvSpPr/>
          <p:nvPr/>
        </p:nvSpPr>
        <p:spPr>
          <a:xfrm>
            <a:off x="852011" y="6290191"/>
            <a:ext cx="176927" cy="305038"/>
          </a:xfrm>
          <a:prstGeom prst="rect">
            <a:avLst/>
          </a:prstGeom>
          <a:noFill/>
          <a:ln/>
        </p:spPr>
        <p:txBody>
          <a:bodyPr wrap="none" rtlCol="0" anchor="t"/>
          <a:lstStyle/>
          <a:p>
            <a:pPr algn="ctr" indent="0" marL="0">
              <a:lnSpc>
                <a:spcPts val="2402"/>
              </a:lnSpc>
              <a:buNone/>
            </a:pPr>
            <a:r>
              <a:rPr lang="en-US" sz="2402" b="1" dirty="0">
                <a:solidFill>
                  <a:srgbClr val="4A4A45"/>
                </a:solidFill>
                <a:latin typeface="Lato" pitchFamily="34" charset="0"/>
                <a:ea typeface="Lato" pitchFamily="34" charset="-122"/>
                <a:cs typeface="Lato" pitchFamily="34" charset="-120"/>
              </a:rPr>
              <a:t>4</a:t>
            </a:r>
            <a:endParaRPr lang="en-US" sz="2402" dirty="0"/>
          </a:p>
        </p:txBody>
      </p:sp>
      <p:sp>
        <p:nvSpPr>
          <p:cNvPr id="20" name="Text 17"/>
          <p:cNvSpPr/>
          <p:nvPr/>
        </p:nvSpPr>
        <p:spPr>
          <a:xfrm>
            <a:off x="1372672" y="6213991"/>
            <a:ext cx="4901565" cy="317659"/>
          </a:xfrm>
          <a:prstGeom prst="rect">
            <a:avLst/>
          </a:prstGeom>
          <a:noFill/>
          <a:ln/>
        </p:spPr>
        <p:txBody>
          <a:bodyPr wrap="none" rtlCol="0" anchor="t"/>
          <a:lstStyle/>
          <a:p>
            <a:pPr indent="0" marL="0">
              <a:lnSpc>
                <a:spcPts val="2502"/>
              </a:lnSpc>
              <a:buNone/>
            </a:pPr>
            <a:r>
              <a:rPr lang="en-US" sz="2002" b="1" dirty="0">
                <a:solidFill>
                  <a:srgbClr val="4A4A45"/>
                </a:solidFill>
                <a:latin typeface="Lato" pitchFamily="34" charset="0"/>
                <a:ea typeface="Lato" pitchFamily="34" charset="-122"/>
                <a:cs typeface="Lato" pitchFamily="34" charset="-120"/>
              </a:rPr>
              <a:t>Cultural Expressions and Artistic Traditions</a:t>
            </a:r>
            <a:endParaRPr lang="en-US" sz="2002" dirty="0"/>
          </a:p>
        </p:txBody>
      </p:sp>
      <p:sp>
        <p:nvSpPr>
          <p:cNvPr id="21" name="Text 18"/>
          <p:cNvSpPr/>
          <p:nvPr/>
        </p:nvSpPr>
        <p:spPr>
          <a:xfrm>
            <a:off x="1372672" y="6653570"/>
            <a:ext cx="7059573" cy="650558"/>
          </a:xfrm>
          <a:prstGeom prst="rect">
            <a:avLst/>
          </a:prstGeom>
          <a:noFill/>
          <a:ln/>
        </p:spPr>
        <p:txBody>
          <a:bodyPr wrap="square" rtlCol="0" anchor="t"/>
          <a:lstStyle/>
          <a:p>
            <a:pPr indent="0" marL="0">
              <a:lnSpc>
                <a:spcPts val="2562"/>
              </a:lnSpc>
              <a:buNone/>
            </a:pPr>
            <a:r>
              <a:rPr lang="en-US" sz="1601" dirty="0">
                <a:solidFill>
                  <a:srgbClr val="4A4A45"/>
                </a:solidFill>
                <a:latin typeface="Lato" pitchFamily="34" charset="0"/>
                <a:ea typeface="Lato" pitchFamily="34" charset="-122"/>
                <a:cs typeface="Lato" pitchFamily="34" charset="-120"/>
              </a:rPr>
              <a:t>Festivals showcase the rich artistic traditions of African cultures, including rituals, music, dance, and storytelling.</a:t>
            </a:r>
            <a:endParaRPr lang="en-US" sz="1601"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
        <p:nvSpPr>
          <p:cNvPr id="4" name="Text 2"/>
          <p:cNvSpPr/>
          <p:nvPr/>
        </p:nvSpPr>
        <p:spPr>
          <a:xfrm>
            <a:off x="864037" y="1027152"/>
            <a:ext cx="12902327" cy="1543050"/>
          </a:xfrm>
          <a:prstGeom prst="rect">
            <a:avLst/>
          </a:prstGeom>
          <a:noFill/>
          <a:ln/>
        </p:spPr>
        <p:txBody>
          <a:bodyPr wrap="squar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Exploring the Diverse Landscape of African Festivals</a:t>
            </a:r>
            <a:endParaRPr lang="en-US" sz="4860" dirty="0"/>
          </a:p>
        </p:txBody>
      </p:sp>
      <p:sp>
        <p:nvSpPr>
          <p:cNvPr id="5" name="Text 3"/>
          <p:cNvSpPr/>
          <p:nvPr/>
        </p:nvSpPr>
        <p:spPr>
          <a:xfrm>
            <a:off x="864037" y="3187303"/>
            <a:ext cx="3313152" cy="385763"/>
          </a:xfrm>
          <a:prstGeom prst="rect">
            <a:avLst/>
          </a:prstGeom>
          <a:noFill/>
          <a:ln/>
        </p:spPr>
        <p:txBody>
          <a:bodyPr wrap="none" rtlCol="0" anchor="t"/>
          <a:lstStyle/>
          <a:p>
            <a:pPr indent="0" marL="0">
              <a:lnSpc>
                <a:spcPts val="3038"/>
              </a:lnSpc>
              <a:buNone/>
            </a:pPr>
            <a:r>
              <a:rPr lang="en-US" sz="2430" b="1" dirty="0">
                <a:solidFill>
                  <a:srgbClr val="282824"/>
                </a:solidFill>
                <a:latin typeface="Lato" pitchFamily="34" charset="0"/>
                <a:ea typeface="Lato" pitchFamily="34" charset="-122"/>
                <a:cs typeface="Lato" pitchFamily="34" charset="-120"/>
              </a:rPr>
              <a:t>Maasai Cultural Festival</a:t>
            </a:r>
            <a:endParaRPr lang="en-US" sz="2430" dirty="0"/>
          </a:p>
        </p:txBody>
      </p:sp>
      <p:sp>
        <p:nvSpPr>
          <p:cNvPr id="6" name="Text 4"/>
          <p:cNvSpPr/>
          <p:nvPr/>
        </p:nvSpPr>
        <p:spPr>
          <a:xfrm>
            <a:off x="864037" y="3819882"/>
            <a:ext cx="3898821" cy="1975247"/>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The Maasai Cultural Festival celebrates the Maasai people's heritage with traditional dances, music, and rituals that honor their age-old customs and lifestyle.</a:t>
            </a:r>
            <a:endParaRPr lang="en-US" sz="1944" dirty="0"/>
          </a:p>
        </p:txBody>
      </p:sp>
      <p:sp>
        <p:nvSpPr>
          <p:cNvPr id="7" name="Text 5"/>
          <p:cNvSpPr/>
          <p:nvPr/>
        </p:nvSpPr>
        <p:spPr>
          <a:xfrm>
            <a:off x="5372695" y="3187303"/>
            <a:ext cx="3086100" cy="385763"/>
          </a:xfrm>
          <a:prstGeom prst="rect">
            <a:avLst/>
          </a:prstGeom>
          <a:noFill/>
          <a:ln/>
        </p:spPr>
        <p:txBody>
          <a:bodyPr wrap="none" rtlCol="0" anchor="t"/>
          <a:lstStyle/>
          <a:p>
            <a:pPr indent="0" marL="0">
              <a:lnSpc>
                <a:spcPts val="3038"/>
              </a:lnSpc>
              <a:buNone/>
            </a:pPr>
            <a:r>
              <a:rPr lang="en-US" sz="2430" b="1" dirty="0">
                <a:solidFill>
                  <a:srgbClr val="282824"/>
                </a:solidFill>
                <a:latin typeface="Lato" pitchFamily="34" charset="0"/>
                <a:ea typeface="Lato" pitchFamily="34" charset="-122"/>
                <a:cs typeface="Lato" pitchFamily="34" charset="-120"/>
              </a:rPr>
              <a:t>Mombasa Carnival</a:t>
            </a:r>
            <a:endParaRPr lang="en-US" sz="2430" dirty="0"/>
          </a:p>
        </p:txBody>
      </p:sp>
      <p:sp>
        <p:nvSpPr>
          <p:cNvPr id="8" name="Text 6"/>
          <p:cNvSpPr/>
          <p:nvPr/>
        </p:nvSpPr>
        <p:spPr>
          <a:xfrm>
            <a:off x="5372695" y="3819882"/>
            <a:ext cx="3898821" cy="3160395"/>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The Mombasa Carnival showcases the rich cultural diversity of the coastal region with a parade of floats, traditional dancers, and musicians. It's a vibrant celebration that brings together various ethnic groups, promoting unity and cultural exchange.</a:t>
            </a:r>
            <a:endParaRPr lang="en-US" sz="1944" dirty="0"/>
          </a:p>
        </p:txBody>
      </p:sp>
      <p:sp>
        <p:nvSpPr>
          <p:cNvPr id="9" name="Text 7"/>
          <p:cNvSpPr/>
          <p:nvPr/>
        </p:nvSpPr>
        <p:spPr>
          <a:xfrm>
            <a:off x="9881354" y="3187303"/>
            <a:ext cx="3086100" cy="385763"/>
          </a:xfrm>
          <a:prstGeom prst="rect">
            <a:avLst/>
          </a:prstGeom>
          <a:noFill/>
          <a:ln/>
        </p:spPr>
        <p:txBody>
          <a:bodyPr wrap="none" rtlCol="0" anchor="t"/>
          <a:lstStyle/>
          <a:p>
            <a:pPr indent="0" marL="0">
              <a:lnSpc>
                <a:spcPts val="3038"/>
              </a:lnSpc>
              <a:buNone/>
            </a:pPr>
            <a:r>
              <a:rPr lang="en-US" sz="2430" b="1" dirty="0">
                <a:solidFill>
                  <a:srgbClr val="282824"/>
                </a:solidFill>
                <a:latin typeface="Lato" pitchFamily="34" charset="0"/>
                <a:ea typeface="Lato" pitchFamily="34" charset="-122"/>
                <a:cs typeface="Lato" pitchFamily="34" charset="-120"/>
              </a:rPr>
              <a:t>Homowo</a:t>
            </a:r>
            <a:endParaRPr lang="en-US" sz="2430" dirty="0"/>
          </a:p>
        </p:txBody>
      </p:sp>
      <p:sp>
        <p:nvSpPr>
          <p:cNvPr id="10" name="Text 8"/>
          <p:cNvSpPr/>
          <p:nvPr/>
        </p:nvSpPr>
        <p:spPr>
          <a:xfrm>
            <a:off x="9881354" y="3819882"/>
            <a:ext cx="3898821" cy="1975247"/>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Homowo is an annual festival celebrated by the Ga people of Ghana. It is a harvest festival that commemorates the overcoming of famine in the past.</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64037" y="768191"/>
            <a:ext cx="6172200" cy="771525"/>
          </a:xfrm>
          <a:prstGeom prst="rect">
            <a:avLst/>
          </a:prstGeom>
          <a:noFill/>
          <a:ln/>
        </p:spPr>
        <p:txBody>
          <a:bodyPr wrap="non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Gender Awareness</a:t>
            </a:r>
            <a:endParaRPr lang="en-US" sz="4860" dirty="0"/>
          </a:p>
        </p:txBody>
      </p:sp>
      <p:sp>
        <p:nvSpPr>
          <p:cNvPr id="6" name="Shape 3"/>
          <p:cNvSpPr/>
          <p:nvPr/>
        </p:nvSpPr>
        <p:spPr>
          <a:xfrm>
            <a:off x="1219081" y="1910001"/>
            <a:ext cx="30480" cy="5551408"/>
          </a:xfrm>
          <a:prstGeom prst="roundRect">
            <a:avLst>
              <a:gd name="adj" fmla="val 121500"/>
            </a:avLst>
          </a:prstGeom>
          <a:solidFill>
            <a:srgbClr val="CBC5B8"/>
          </a:solidFill>
          <a:ln/>
        </p:spPr>
      </p:sp>
      <p:sp>
        <p:nvSpPr>
          <p:cNvPr id="7" name="Shape 4"/>
          <p:cNvSpPr/>
          <p:nvPr/>
        </p:nvSpPr>
        <p:spPr>
          <a:xfrm>
            <a:off x="1481554" y="2450068"/>
            <a:ext cx="864037" cy="30480"/>
          </a:xfrm>
          <a:prstGeom prst="roundRect">
            <a:avLst>
              <a:gd name="adj" fmla="val 121500"/>
            </a:avLst>
          </a:prstGeom>
          <a:solidFill>
            <a:srgbClr val="CBC5B8"/>
          </a:solidFill>
          <a:ln/>
        </p:spPr>
      </p:sp>
      <p:sp>
        <p:nvSpPr>
          <p:cNvPr id="8" name="Shape 5"/>
          <p:cNvSpPr/>
          <p:nvPr/>
        </p:nvSpPr>
        <p:spPr>
          <a:xfrm>
            <a:off x="956608" y="2187654"/>
            <a:ext cx="555427" cy="555427"/>
          </a:xfrm>
          <a:prstGeom prst="roundRect">
            <a:avLst>
              <a:gd name="adj" fmla="val 6668"/>
            </a:avLst>
          </a:prstGeom>
          <a:solidFill>
            <a:srgbClr val="E5DFD2"/>
          </a:solidFill>
          <a:ln/>
        </p:spPr>
      </p:sp>
      <p:sp>
        <p:nvSpPr>
          <p:cNvPr id="9" name="Text 6"/>
          <p:cNvSpPr/>
          <p:nvPr/>
        </p:nvSpPr>
        <p:spPr>
          <a:xfrm>
            <a:off x="1126867" y="2280166"/>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1</a:t>
            </a:r>
            <a:endParaRPr lang="en-US" sz="2916" dirty="0"/>
          </a:p>
        </p:txBody>
      </p:sp>
      <p:sp>
        <p:nvSpPr>
          <p:cNvPr id="10" name="Text 7"/>
          <p:cNvSpPr/>
          <p:nvPr/>
        </p:nvSpPr>
        <p:spPr>
          <a:xfrm>
            <a:off x="2592110" y="2156817"/>
            <a:ext cx="3086100" cy="385763"/>
          </a:xfrm>
          <a:prstGeom prst="rect">
            <a:avLst/>
          </a:prstGeom>
          <a:noFill/>
          <a:ln/>
        </p:spPr>
        <p:txBody>
          <a:bodyPr wrap="none" rtlCol="0" anchor="t"/>
          <a:lstStyle/>
          <a:p>
            <a:pPr algn="l" indent="0" marL="0">
              <a:lnSpc>
                <a:spcPts val="3038"/>
              </a:lnSpc>
              <a:buNone/>
            </a:pPr>
            <a:r>
              <a:rPr lang="en-US" sz="2430" b="1" dirty="0">
                <a:solidFill>
                  <a:srgbClr val="4A4A45"/>
                </a:solidFill>
                <a:latin typeface="Lato" pitchFamily="34" charset="0"/>
                <a:ea typeface="Lato" pitchFamily="34" charset="-122"/>
                <a:cs typeface="Lato" pitchFamily="34" charset="-120"/>
              </a:rPr>
              <a:t>Historical Influences</a:t>
            </a:r>
            <a:endParaRPr lang="en-US" sz="2430" dirty="0"/>
          </a:p>
        </p:txBody>
      </p:sp>
      <p:sp>
        <p:nvSpPr>
          <p:cNvPr id="11" name="Text 8"/>
          <p:cNvSpPr/>
          <p:nvPr/>
        </p:nvSpPr>
        <p:spPr>
          <a:xfrm>
            <a:off x="2592110" y="2690693"/>
            <a:ext cx="5687854" cy="790099"/>
          </a:xfrm>
          <a:prstGeom prst="rect">
            <a:avLst/>
          </a:prstGeom>
          <a:noFill/>
          <a:ln/>
        </p:spPr>
        <p:txBody>
          <a:bodyPr wrap="square" rtlCol="0" anchor="t"/>
          <a:lstStyle/>
          <a:p>
            <a:pPr algn="l" indent="0" marL="0">
              <a:lnSpc>
                <a:spcPts val="3110"/>
              </a:lnSpc>
              <a:buNone/>
            </a:pPr>
            <a:r>
              <a:rPr lang="en-US" sz="1944" dirty="0">
                <a:solidFill>
                  <a:srgbClr val="4A4A45"/>
                </a:solidFill>
                <a:latin typeface="Lato" pitchFamily="34" charset="0"/>
                <a:ea typeface="Lato" pitchFamily="34" charset="-122"/>
                <a:cs typeface="Lato" pitchFamily="34" charset="-120"/>
              </a:rPr>
              <a:t>Gender roles shaped by history, economics, and social norms.</a:t>
            </a:r>
            <a:endParaRPr lang="en-US" sz="1944" dirty="0"/>
          </a:p>
        </p:txBody>
      </p:sp>
      <p:sp>
        <p:nvSpPr>
          <p:cNvPr id="12" name="Shape 9"/>
          <p:cNvSpPr/>
          <p:nvPr/>
        </p:nvSpPr>
        <p:spPr>
          <a:xfrm>
            <a:off x="1481554" y="4514493"/>
            <a:ext cx="864037" cy="30480"/>
          </a:xfrm>
          <a:prstGeom prst="roundRect">
            <a:avLst>
              <a:gd name="adj" fmla="val 121500"/>
            </a:avLst>
          </a:prstGeom>
          <a:solidFill>
            <a:srgbClr val="CBC5B8"/>
          </a:solidFill>
          <a:ln/>
        </p:spPr>
      </p:sp>
      <p:sp>
        <p:nvSpPr>
          <p:cNvPr id="13" name="Shape 10"/>
          <p:cNvSpPr/>
          <p:nvPr/>
        </p:nvSpPr>
        <p:spPr>
          <a:xfrm>
            <a:off x="956608" y="4252079"/>
            <a:ext cx="555427" cy="555427"/>
          </a:xfrm>
          <a:prstGeom prst="roundRect">
            <a:avLst>
              <a:gd name="adj" fmla="val 6668"/>
            </a:avLst>
          </a:prstGeom>
          <a:solidFill>
            <a:srgbClr val="E5DFD2"/>
          </a:solidFill>
          <a:ln/>
        </p:spPr>
      </p:sp>
      <p:sp>
        <p:nvSpPr>
          <p:cNvPr id="14" name="Text 11"/>
          <p:cNvSpPr/>
          <p:nvPr/>
        </p:nvSpPr>
        <p:spPr>
          <a:xfrm>
            <a:off x="1126867" y="4344591"/>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2</a:t>
            </a:r>
            <a:endParaRPr lang="en-US" sz="2916" dirty="0"/>
          </a:p>
        </p:txBody>
      </p:sp>
      <p:sp>
        <p:nvSpPr>
          <p:cNvPr id="15" name="Text 12"/>
          <p:cNvSpPr/>
          <p:nvPr/>
        </p:nvSpPr>
        <p:spPr>
          <a:xfrm>
            <a:off x="2592110" y="4221242"/>
            <a:ext cx="3360182" cy="385763"/>
          </a:xfrm>
          <a:prstGeom prst="rect">
            <a:avLst/>
          </a:prstGeom>
          <a:noFill/>
          <a:ln/>
        </p:spPr>
        <p:txBody>
          <a:bodyPr wrap="none" rtlCol="0" anchor="t"/>
          <a:lstStyle/>
          <a:p>
            <a:pPr algn="l" indent="0" marL="0">
              <a:lnSpc>
                <a:spcPts val="3038"/>
              </a:lnSpc>
              <a:buNone/>
            </a:pPr>
            <a:r>
              <a:rPr lang="en-US" sz="2430" b="1" dirty="0">
                <a:solidFill>
                  <a:srgbClr val="4A4A45"/>
                </a:solidFill>
                <a:latin typeface="Lato" pitchFamily="34" charset="0"/>
                <a:ea typeface="Lato" pitchFamily="34" charset="-122"/>
                <a:cs typeface="Lato" pitchFamily="34" charset="-120"/>
              </a:rPr>
              <a:t>Traditional Expectations</a:t>
            </a:r>
            <a:endParaRPr lang="en-US" sz="2430" dirty="0"/>
          </a:p>
        </p:txBody>
      </p:sp>
      <p:sp>
        <p:nvSpPr>
          <p:cNvPr id="16" name="Text 13"/>
          <p:cNvSpPr/>
          <p:nvPr/>
        </p:nvSpPr>
        <p:spPr>
          <a:xfrm>
            <a:off x="2592110" y="4755118"/>
            <a:ext cx="5687854" cy="395049"/>
          </a:xfrm>
          <a:prstGeom prst="rect">
            <a:avLst/>
          </a:prstGeom>
          <a:noFill/>
          <a:ln/>
        </p:spPr>
        <p:txBody>
          <a:bodyPr wrap="none" rtlCol="0" anchor="t"/>
          <a:lstStyle/>
          <a:p>
            <a:pPr algn="l" indent="0" marL="0">
              <a:lnSpc>
                <a:spcPts val="3110"/>
              </a:lnSpc>
              <a:buNone/>
            </a:pPr>
            <a:r>
              <a:rPr lang="en-US" sz="1944" dirty="0">
                <a:solidFill>
                  <a:srgbClr val="4A4A45"/>
                </a:solidFill>
                <a:latin typeface="Lato" pitchFamily="34" charset="0"/>
                <a:ea typeface="Lato" pitchFamily="34" charset="-122"/>
                <a:cs typeface="Lato" pitchFamily="34" charset="-120"/>
              </a:rPr>
              <a:t>Men as breadwinners, women managing the home.</a:t>
            </a:r>
            <a:endParaRPr lang="en-US" sz="1944" dirty="0"/>
          </a:p>
        </p:txBody>
      </p:sp>
      <p:sp>
        <p:nvSpPr>
          <p:cNvPr id="17" name="Shape 14"/>
          <p:cNvSpPr/>
          <p:nvPr/>
        </p:nvSpPr>
        <p:spPr>
          <a:xfrm>
            <a:off x="1481554" y="6183868"/>
            <a:ext cx="864037" cy="30480"/>
          </a:xfrm>
          <a:prstGeom prst="roundRect">
            <a:avLst>
              <a:gd name="adj" fmla="val 121500"/>
            </a:avLst>
          </a:prstGeom>
          <a:solidFill>
            <a:srgbClr val="CBC5B8"/>
          </a:solidFill>
          <a:ln/>
        </p:spPr>
      </p:sp>
      <p:sp>
        <p:nvSpPr>
          <p:cNvPr id="18" name="Shape 15"/>
          <p:cNvSpPr/>
          <p:nvPr/>
        </p:nvSpPr>
        <p:spPr>
          <a:xfrm>
            <a:off x="956608" y="5921454"/>
            <a:ext cx="555427" cy="555427"/>
          </a:xfrm>
          <a:prstGeom prst="roundRect">
            <a:avLst>
              <a:gd name="adj" fmla="val 6668"/>
            </a:avLst>
          </a:prstGeom>
          <a:solidFill>
            <a:srgbClr val="E5DFD2"/>
          </a:solidFill>
          <a:ln/>
        </p:spPr>
      </p:sp>
      <p:sp>
        <p:nvSpPr>
          <p:cNvPr id="19" name="Text 16"/>
          <p:cNvSpPr/>
          <p:nvPr/>
        </p:nvSpPr>
        <p:spPr>
          <a:xfrm>
            <a:off x="1126867" y="6013966"/>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3</a:t>
            </a:r>
            <a:endParaRPr lang="en-US" sz="2916" dirty="0"/>
          </a:p>
        </p:txBody>
      </p:sp>
      <p:sp>
        <p:nvSpPr>
          <p:cNvPr id="20" name="Text 17"/>
          <p:cNvSpPr/>
          <p:nvPr/>
        </p:nvSpPr>
        <p:spPr>
          <a:xfrm>
            <a:off x="2592110" y="5890617"/>
            <a:ext cx="3086100" cy="385763"/>
          </a:xfrm>
          <a:prstGeom prst="rect">
            <a:avLst/>
          </a:prstGeom>
          <a:noFill/>
          <a:ln/>
        </p:spPr>
        <p:txBody>
          <a:bodyPr wrap="none" rtlCol="0" anchor="t"/>
          <a:lstStyle/>
          <a:p>
            <a:pPr algn="l" indent="0" marL="0">
              <a:lnSpc>
                <a:spcPts val="3038"/>
              </a:lnSpc>
              <a:buNone/>
            </a:pPr>
            <a:r>
              <a:rPr lang="en-US" sz="2430" b="1" dirty="0">
                <a:solidFill>
                  <a:srgbClr val="4A4A45"/>
                </a:solidFill>
                <a:latin typeface="Lato" pitchFamily="34" charset="0"/>
                <a:ea typeface="Lato" pitchFamily="34" charset="-122"/>
                <a:cs typeface="Lato" pitchFamily="34" charset="-120"/>
              </a:rPr>
              <a:t>Evolving Perspectives</a:t>
            </a:r>
            <a:endParaRPr lang="en-US" sz="2430" dirty="0"/>
          </a:p>
        </p:txBody>
      </p:sp>
      <p:sp>
        <p:nvSpPr>
          <p:cNvPr id="21" name="Text 18"/>
          <p:cNvSpPr/>
          <p:nvPr/>
        </p:nvSpPr>
        <p:spPr>
          <a:xfrm>
            <a:off x="2592110" y="6424493"/>
            <a:ext cx="5687854" cy="790099"/>
          </a:xfrm>
          <a:prstGeom prst="rect">
            <a:avLst/>
          </a:prstGeom>
          <a:noFill/>
          <a:ln/>
        </p:spPr>
        <p:txBody>
          <a:bodyPr wrap="square" rtlCol="0" anchor="t"/>
          <a:lstStyle/>
          <a:p>
            <a:pPr algn="l" indent="0" marL="0">
              <a:lnSpc>
                <a:spcPts val="3110"/>
              </a:lnSpc>
              <a:buNone/>
            </a:pPr>
            <a:r>
              <a:rPr lang="en-US" sz="1944" dirty="0">
                <a:solidFill>
                  <a:srgbClr val="4A4A45"/>
                </a:solidFill>
                <a:latin typeface="Lato" pitchFamily="34" charset="0"/>
                <a:ea typeface="Lato" pitchFamily="34" charset="-122"/>
                <a:cs typeface="Lato" pitchFamily="34" charset="-120"/>
              </a:rPr>
              <a:t>Increasing recognition of gender equality for empowerment.</a:t>
            </a:r>
            <a:endParaRPr lang="en-US" sz="1944"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
        <p:nvSpPr>
          <p:cNvPr id="4" name="Text 2"/>
          <p:cNvSpPr/>
          <p:nvPr/>
        </p:nvSpPr>
        <p:spPr>
          <a:xfrm>
            <a:off x="864037" y="1068824"/>
            <a:ext cx="12902327" cy="1543050"/>
          </a:xfrm>
          <a:prstGeom prst="rect">
            <a:avLst/>
          </a:prstGeom>
          <a:noFill/>
          <a:ln/>
        </p:spPr>
        <p:txBody>
          <a:bodyPr wrap="squar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The Importance of Gender Awareness in African Society</a:t>
            </a:r>
            <a:endParaRPr lang="en-US" sz="4860" dirty="0"/>
          </a:p>
        </p:txBody>
      </p:sp>
      <p:sp>
        <p:nvSpPr>
          <p:cNvPr id="5" name="Shape 3"/>
          <p:cNvSpPr/>
          <p:nvPr/>
        </p:nvSpPr>
        <p:spPr>
          <a:xfrm>
            <a:off x="864037" y="2982158"/>
            <a:ext cx="4136231" cy="4178617"/>
          </a:xfrm>
          <a:prstGeom prst="roundRect">
            <a:avLst>
              <a:gd name="adj" fmla="val 895"/>
            </a:avLst>
          </a:prstGeom>
          <a:solidFill>
            <a:srgbClr val="E5DFD2"/>
          </a:solidFill>
          <a:ln/>
        </p:spPr>
      </p:sp>
      <p:sp>
        <p:nvSpPr>
          <p:cNvPr id="6" name="Text 4"/>
          <p:cNvSpPr/>
          <p:nvPr/>
        </p:nvSpPr>
        <p:spPr>
          <a:xfrm>
            <a:off x="1110853" y="3228975"/>
            <a:ext cx="3642598" cy="771525"/>
          </a:xfrm>
          <a:prstGeom prst="rect">
            <a:avLst/>
          </a:prstGeom>
          <a:noFill/>
          <a:ln/>
        </p:spPr>
        <p:txBody>
          <a:bodyPr wrap="squar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Equal Opportunities and Participation</a:t>
            </a:r>
            <a:endParaRPr lang="en-US" sz="2430" dirty="0"/>
          </a:p>
        </p:txBody>
      </p:sp>
      <p:sp>
        <p:nvSpPr>
          <p:cNvPr id="7" name="Text 5"/>
          <p:cNvSpPr/>
          <p:nvPr/>
        </p:nvSpPr>
        <p:spPr>
          <a:xfrm>
            <a:off x="1110853" y="4148614"/>
            <a:ext cx="3642598" cy="2765346"/>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Gender awareness promotes a society where both men and women have equal access to opportunities, resources, and decision-making power. This leads to greater social inclusion and economic development.</a:t>
            </a:r>
            <a:endParaRPr lang="en-US" sz="1944" dirty="0"/>
          </a:p>
        </p:txBody>
      </p:sp>
      <p:sp>
        <p:nvSpPr>
          <p:cNvPr id="8" name="Shape 6"/>
          <p:cNvSpPr/>
          <p:nvPr/>
        </p:nvSpPr>
        <p:spPr>
          <a:xfrm>
            <a:off x="5247084" y="2982158"/>
            <a:ext cx="4136231" cy="4178617"/>
          </a:xfrm>
          <a:prstGeom prst="roundRect">
            <a:avLst>
              <a:gd name="adj" fmla="val 895"/>
            </a:avLst>
          </a:prstGeom>
          <a:solidFill>
            <a:srgbClr val="E5DFD2"/>
          </a:solidFill>
          <a:ln/>
        </p:spPr>
      </p:sp>
      <p:sp>
        <p:nvSpPr>
          <p:cNvPr id="9" name="Text 7"/>
          <p:cNvSpPr/>
          <p:nvPr/>
        </p:nvSpPr>
        <p:spPr>
          <a:xfrm>
            <a:off x="5493901" y="3228975"/>
            <a:ext cx="3642598" cy="771525"/>
          </a:xfrm>
          <a:prstGeom prst="rect">
            <a:avLst/>
          </a:prstGeom>
          <a:noFill/>
          <a:ln/>
        </p:spPr>
        <p:txBody>
          <a:bodyPr wrap="squar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Challenging Gender Norms</a:t>
            </a:r>
            <a:endParaRPr lang="en-US" sz="2430" dirty="0"/>
          </a:p>
        </p:txBody>
      </p:sp>
      <p:sp>
        <p:nvSpPr>
          <p:cNvPr id="10" name="Text 8"/>
          <p:cNvSpPr/>
          <p:nvPr/>
        </p:nvSpPr>
        <p:spPr>
          <a:xfrm>
            <a:off x="5493901" y="4148614"/>
            <a:ext cx="3642598" cy="2370296"/>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Gender awareness encourages critical reflection on traditional gender roles and norms. It fosters a dialogue on how these norms can be challenged and reformed for a more equitable society.</a:t>
            </a:r>
            <a:endParaRPr lang="en-US" sz="1944" dirty="0"/>
          </a:p>
        </p:txBody>
      </p:sp>
      <p:sp>
        <p:nvSpPr>
          <p:cNvPr id="11" name="Shape 9"/>
          <p:cNvSpPr/>
          <p:nvPr/>
        </p:nvSpPr>
        <p:spPr>
          <a:xfrm>
            <a:off x="9630132" y="2982158"/>
            <a:ext cx="4136231" cy="4178617"/>
          </a:xfrm>
          <a:prstGeom prst="roundRect">
            <a:avLst>
              <a:gd name="adj" fmla="val 895"/>
            </a:avLst>
          </a:prstGeom>
          <a:solidFill>
            <a:srgbClr val="E5DFD2"/>
          </a:solidFill>
          <a:ln/>
        </p:spPr>
      </p:sp>
      <p:sp>
        <p:nvSpPr>
          <p:cNvPr id="12" name="Text 10"/>
          <p:cNvSpPr/>
          <p:nvPr/>
        </p:nvSpPr>
        <p:spPr>
          <a:xfrm>
            <a:off x="9876949" y="3228975"/>
            <a:ext cx="3642598" cy="771525"/>
          </a:xfrm>
          <a:prstGeom prst="rect">
            <a:avLst/>
          </a:prstGeom>
          <a:noFill/>
          <a:ln/>
        </p:spPr>
        <p:txBody>
          <a:bodyPr wrap="squar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Empowerment and Social Justice</a:t>
            </a:r>
            <a:endParaRPr lang="en-US" sz="2430" dirty="0"/>
          </a:p>
        </p:txBody>
      </p:sp>
      <p:sp>
        <p:nvSpPr>
          <p:cNvPr id="13" name="Text 11"/>
          <p:cNvSpPr/>
          <p:nvPr/>
        </p:nvSpPr>
        <p:spPr>
          <a:xfrm>
            <a:off x="9876949" y="4148614"/>
            <a:ext cx="3642598" cy="2765346"/>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Gender awareness is essential for promoting women's rights, economic opportunities, and representation in leadership positions. It contributes to social justice and fosters a more balanced and equitable society.</a:t>
            </a:r>
            <a:endParaRPr lang="en-US" sz="1944"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30553"/>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0" y="0"/>
            <a:ext cx="14630400" cy="2851071"/>
          </a:xfrm>
          <a:prstGeom prst="rect">
            <a:avLst/>
          </a:prstGeom>
        </p:spPr>
      </p:pic>
      <p:sp>
        <p:nvSpPr>
          <p:cNvPr id="5" name="Text 2"/>
          <p:cNvSpPr/>
          <p:nvPr/>
        </p:nvSpPr>
        <p:spPr>
          <a:xfrm>
            <a:off x="1085493" y="3478292"/>
            <a:ext cx="10980777" cy="712708"/>
          </a:xfrm>
          <a:prstGeom prst="rect">
            <a:avLst/>
          </a:prstGeom>
          <a:noFill/>
          <a:ln/>
        </p:spPr>
        <p:txBody>
          <a:bodyPr wrap="none" rtlCol="0" anchor="t"/>
          <a:lstStyle/>
          <a:p>
            <a:pPr indent="0" marL="0">
              <a:lnSpc>
                <a:spcPts val="5612"/>
              </a:lnSpc>
              <a:buNone/>
            </a:pPr>
            <a:r>
              <a:rPr lang="en-US" sz="4490" b="1" dirty="0">
                <a:solidFill>
                  <a:srgbClr val="282824"/>
                </a:solidFill>
                <a:latin typeface="Lato" pitchFamily="34" charset="0"/>
                <a:ea typeface="Lato" pitchFamily="34" charset="-122"/>
                <a:cs typeface="Lato" pitchFamily="34" charset="-120"/>
              </a:rPr>
              <a:t>Gender Awareness in African Development</a:t>
            </a:r>
            <a:endParaRPr lang="en-US" sz="4490" dirty="0"/>
          </a:p>
        </p:txBody>
      </p:sp>
      <p:pic>
        <p:nvPicPr>
          <p:cNvPr id="6" name="Image 1" descr="preencoded.png">    </p:cNvPr>
          <p:cNvPicPr>
            <a:picLocks noChangeAspect="1"/>
          </p:cNvPicPr>
          <p:nvPr/>
        </p:nvPicPr>
        <p:blipFill>
          <a:blip r:embed="rId2"/>
          <a:stretch>
            <a:fillRect/>
          </a:stretch>
        </p:blipFill>
        <p:spPr>
          <a:xfrm>
            <a:off x="1085493" y="4533067"/>
            <a:ext cx="4153138" cy="912257"/>
          </a:xfrm>
          <a:prstGeom prst="rect">
            <a:avLst/>
          </a:prstGeom>
        </p:spPr>
      </p:pic>
      <p:sp>
        <p:nvSpPr>
          <p:cNvPr id="7" name="Text 3"/>
          <p:cNvSpPr/>
          <p:nvPr/>
        </p:nvSpPr>
        <p:spPr>
          <a:xfrm>
            <a:off x="1313498" y="5787390"/>
            <a:ext cx="2851071" cy="356354"/>
          </a:xfrm>
          <a:prstGeom prst="rect">
            <a:avLst/>
          </a:prstGeom>
          <a:noFill/>
          <a:ln/>
        </p:spPr>
        <p:txBody>
          <a:bodyPr wrap="none" rtlCol="0" anchor="t"/>
          <a:lstStyle/>
          <a:p>
            <a:pPr algn="l" indent="0" marL="0">
              <a:lnSpc>
                <a:spcPts val="2806"/>
              </a:lnSpc>
              <a:buNone/>
            </a:pPr>
            <a:r>
              <a:rPr lang="en-US" sz="2245" b="1" dirty="0">
                <a:solidFill>
                  <a:srgbClr val="4A4A45"/>
                </a:solidFill>
                <a:latin typeface="Lato" pitchFamily="34" charset="0"/>
                <a:ea typeface="Lato" pitchFamily="34" charset="-122"/>
                <a:cs typeface="Lato" pitchFamily="34" charset="-120"/>
              </a:rPr>
              <a:t>Individual Well-being</a:t>
            </a:r>
            <a:endParaRPr lang="en-US" sz="2245" dirty="0"/>
          </a:p>
        </p:txBody>
      </p:sp>
      <p:sp>
        <p:nvSpPr>
          <p:cNvPr id="8" name="Text 4"/>
          <p:cNvSpPr/>
          <p:nvPr/>
        </p:nvSpPr>
        <p:spPr>
          <a:xfrm>
            <a:off x="1313498" y="6280547"/>
            <a:ext cx="3697129" cy="1094780"/>
          </a:xfrm>
          <a:prstGeom prst="rect">
            <a:avLst/>
          </a:prstGeom>
          <a:noFill/>
          <a:ln/>
        </p:spPr>
        <p:txBody>
          <a:bodyPr wrap="square" rtlCol="0" anchor="t"/>
          <a:lstStyle/>
          <a:p>
            <a:pPr algn="l" indent="0" marL="0">
              <a:lnSpc>
                <a:spcPts val="2874"/>
              </a:lnSpc>
              <a:buNone/>
            </a:pPr>
            <a:r>
              <a:rPr lang="en-US" sz="1796" dirty="0">
                <a:solidFill>
                  <a:srgbClr val="4A4A45"/>
                </a:solidFill>
                <a:latin typeface="Lato" pitchFamily="34" charset="0"/>
                <a:ea typeface="Lato" pitchFamily="34" charset="-122"/>
                <a:cs typeface="Lato" pitchFamily="34" charset="-120"/>
              </a:rPr>
              <a:t>Gender awareness empowers women and men to reach their full potential.</a:t>
            </a:r>
            <a:endParaRPr lang="en-US" sz="1796" dirty="0"/>
          </a:p>
        </p:txBody>
      </p:sp>
      <p:pic>
        <p:nvPicPr>
          <p:cNvPr id="9" name="Image 2" descr="preencoded.png">    </p:cNvPr>
          <p:cNvPicPr>
            <a:picLocks noChangeAspect="1"/>
          </p:cNvPicPr>
          <p:nvPr/>
        </p:nvPicPr>
        <p:blipFill>
          <a:blip r:embed="rId3"/>
          <a:stretch>
            <a:fillRect/>
          </a:stretch>
        </p:blipFill>
        <p:spPr>
          <a:xfrm>
            <a:off x="5238631" y="4533067"/>
            <a:ext cx="4153138" cy="912257"/>
          </a:xfrm>
          <a:prstGeom prst="rect">
            <a:avLst/>
          </a:prstGeom>
        </p:spPr>
      </p:pic>
      <p:sp>
        <p:nvSpPr>
          <p:cNvPr id="10" name="Text 5"/>
          <p:cNvSpPr/>
          <p:nvPr/>
        </p:nvSpPr>
        <p:spPr>
          <a:xfrm>
            <a:off x="5466636" y="5787390"/>
            <a:ext cx="2851071" cy="356354"/>
          </a:xfrm>
          <a:prstGeom prst="rect">
            <a:avLst/>
          </a:prstGeom>
          <a:noFill/>
          <a:ln/>
        </p:spPr>
        <p:txBody>
          <a:bodyPr wrap="none" rtlCol="0" anchor="t"/>
          <a:lstStyle/>
          <a:p>
            <a:pPr algn="l" indent="0" marL="0">
              <a:lnSpc>
                <a:spcPts val="2806"/>
              </a:lnSpc>
              <a:buNone/>
            </a:pPr>
            <a:r>
              <a:rPr lang="en-US" sz="2245" b="1" dirty="0">
                <a:solidFill>
                  <a:srgbClr val="4A4A45"/>
                </a:solidFill>
                <a:latin typeface="Lato" pitchFamily="34" charset="0"/>
                <a:ea typeface="Lato" pitchFamily="34" charset="-122"/>
                <a:cs typeface="Lato" pitchFamily="34" charset="-120"/>
              </a:rPr>
              <a:t>Community Resilience</a:t>
            </a:r>
            <a:endParaRPr lang="en-US" sz="2245" dirty="0"/>
          </a:p>
        </p:txBody>
      </p:sp>
      <p:sp>
        <p:nvSpPr>
          <p:cNvPr id="11" name="Text 6"/>
          <p:cNvSpPr/>
          <p:nvPr/>
        </p:nvSpPr>
        <p:spPr>
          <a:xfrm>
            <a:off x="5466636" y="6280547"/>
            <a:ext cx="3697129" cy="729853"/>
          </a:xfrm>
          <a:prstGeom prst="rect">
            <a:avLst/>
          </a:prstGeom>
          <a:noFill/>
          <a:ln/>
        </p:spPr>
        <p:txBody>
          <a:bodyPr wrap="square" rtlCol="0" anchor="t"/>
          <a:lstStyle/>
          <a:p>
            <a:pPr algn="l" indent="0" marL="0">
              <a:lnSpc>
                <a:spcPts val="2874"/>
              </a:lnSpc>
              <a:buNone/>
            </a:pPr>
            <a:r>
              <a:rPr lang="en-US" sz="1796" dirty="0">
                <a:solidFill>
                  <a:srgbClr val="4A4A45"/>
                </a:solidFill>
                <a:latin typeface="Lato" pitchFamily="34" charset="0"/>
                <a:ea typeface="Lato" pitchFamily="34" charset="-122"/>
                <a:cs typeface="Lato" pitchFamily="34" charset="-120"/>
              </a:rPr>
              <a:t>Gender equality helps communities thrive and overcome challenges.</a:t>
            </a:r>
            <a:endParaRPr lang="en-US" sz="1796" dirty="0"/>
          </a:p>
        </p:txBody>
      </p:sp>
      <p:pic>
        <p:nvPicPr>
          <p:cNvPr id="12" name="Image 3" descr="preencoded.png">    </p:cNvPr>
          <p:cNvPicPr>
            <a:picLocks noChangeAspect="1"/>
          </p:cNvPicPr>
          <p:nvPr/>
        </p:nvPicPr>
        <p:blipFill>
          <a:blip r:embed="rId4"/>
          <a:stretch>
            <a:fillRect/>
          </a:stretch>
        </p:blipFill>
        <p:spPr>
          <a:xfrm>
            <a:off x="9391769" y="4533067"/>
            <a:ext cx="4153138" cy="912257"/>
          </a:xfrm>
          <a:prstGeom prst="rect">
            <a:avLst/>
          </a:prstGeom>
        </p:spPr>
      </p:pic>
      <p:sp>
        <p:nvSpPr>
          <p:cNvPr id="13" name="Text 7"/>
          <p:cNvSpPr/>
          <p:nvPr/>
        </p:nvSpPr>
        <p:spPr>
          <a:xfrm>
            <a:off x="9619774" y="5787390"/>
            <a:ext cx="2851071" cy="356354"/>
          </a:xfrm>
          <a:prstGeom prst="rect">
            <a:avLst/>
          </a:prstGeom>
          <a:noFill/>
          <a:ln/>
        </p:spPr>
        <p:txBody>
          <a:bodyPr wrap="none" rtlCol="0" anchor="t"/>
          <a:lstStyle/>
          <a:p>
            <a:pPr algn="l" indent="0" marL="0">
              <a:lnSpc>
                <a:spcPts val="2806"/>
              </a:lnSpc>
              <a:buNone/>
            </a:pPr>
            <a:r>
              <a:rPr lang="en-US" sz="2245" b="1" dirty="0">
                <a:solidFill>
                  <a:srgbClr val="4A4A45"/>
                </a:solidFill>
                <a:latin typeface="Lato" pitchFamily="34" charset="0"/>
                <a:ea typeface="Lato" pitchFamily="34" charset="-122"/>
                <a:cs typeface="Lato" pitchFamily="34" charset="-120"/>
              </a:rPr>
              <a:t>Social Progress</a:t>
            </a:r>
            <a:endParaRPr lang="en-US" sz="2245" dirty="0"/>
          </a:p>
        </p:txBody>
      </p:sp>
      <p:sp>
        <p:nvSpPr>
          <p:cNvPr id="14" name="Text 8"/>
          <p:cNvSpPr/>
          <p:nvPr/>
        </p:nvSpPr>
        <p:spPr>
          <a:xfrm>
            <a:off x="9619774" y="6280547"/>
            <a:ext cx="3697129" cy="1094780"/>
          </a:xfrm>
          <a:prstGeom prst="rect">
            <a:avLst/>
          </a:prstGeom>
          <a:noFill/>
          <a:ln/>
        </p:spPr>
        <p:txBody>
          <a:bodyPr wrap="square" rtlCol="0" anchor="t"/>
          <a:lstStyle/>
          <a:p>
            <a:pPr algn="l" indent="0" marL="0">
              <a:lnSpc>
                <a:spcPts val="2874"/>
              </a:lnSpc>
              <a:buNone/>
            </a:pPr>
            <a:r>
              <a:rPr lang="en-US" sz="1796" dirty="0">
                <a:solidFill>
                  <a:srgbClr val="4A4A45"/>
                </a:solidFill>
                <a:latin typeface="Lato" pitchFamily="34" charset="0"/>
                <a:ea typeface="Lato" pitchFamily="34" charset="-122"/>
                <a:cs typeface="Lato" pitchFamily="34" charset="-120"/>
              </a:rPr>
              <a:t>Gender awareness contributes to economic growth and societal development.</a:t>
            </a:r>
            <a:endParaRPr lang="en-US" sz="1796"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2556272"/>
            <a:ext cx="6172200" cy="771525"/>
          </a:xfrm>
          <a:prstGeom prst="rect">
            <a:avLst/>
          </a:prstGeom>
          <a:noFill/>
          <a:ln/>
        </p:spPr>
        <p:txBody>
          <a:bodyPr wrap="non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African Festivals</a:t>
            </a:r>
            <a:endParaRPr lang="en-US" sz="4860" dirty="0"/>
          </a:p>
        </p:txBody>
      </p:sp>
      <p:sp>
        <p:nvSpPr>
          <p:cNvPr id="6" name="Text 3"/>
          <p:cNvSpPr/>
          <p:nvPr/>
        </p:nvSpPr>
        <p:spPr>
          <a:xfrm>
            <a:off x="6350437" y="3698081"/>
            <a:ext cx="7415927" cy="1975247"/>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Kenyan festivals like the Maasai Cultural Festival celebrate unique cultural heritage through rituals, music, and dance. The Mombasa Carnival showcases coastal diversity, while the Lamu Cultural Festival honors Swahili culture. Ghana's Homowo festival commemorates overcoming famine.</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
        <p:nvSpPr>
          <p:cNvPr id="4" name="Text 2"/>
          <p:cNvSpPr/>
          <p:nvPr/>
        </p:nvSpPr>
        <p:spPr>
          <a:xfrm>
            <a:off x="864037" y="1433036"/>
            <a:ext cx="12902327" cy="1543050"/>
          </a:xfrm>
          <a:prstGeom prst="rect">
            <a:avLst/>
          </a:prstGeom>
          <a:noFill/>
          <a:ln/>
        </p:spPr>
        <p:txBody>
          <a:bodyPr wrap="squar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Challenges and Opportunities for Gender Awareness in African Festivals</a:t>
            </a:r>
            <a:endParaRPr lang="en-US" sz="4860" dirty="0"/>
          </a:p>
        </p:txBody>
      </p:sp>
      <p:sp>
        <p:nvSpPr>
          <p:cNvPr id="5" name="Shape 3"/>
          <p:cNvSpPr/>
          <p:nvPr/>
        </p:nvSpPr>
        <p:spPr>
          <a:xfrm>
            <a:off x="864037" y="3624024"/>
            <a:ext cx="555427" cy="555427"/>
          </a:xfrm>
          <a:prstGeom prst="roundRect">
            <a:avLst>
              <a:gd name="adj" fmla="val 6668"/>
            </a:avLst>
          </a:prstGeom>
          <a:solidFill>
            <a:srgbClr val="E5DFD2"/>
          </a:solidFill>
          <a:ln/>
        </p:spPr>
      </p:sp>
      <p:sp>
        <p:nvSpPr>
          <p:cNvPr id="6" name="Text 4"/>
          <p:cNvSpPr/>
          <p:nvPr/>
        </p:nvSpPr>
        <p:spPr>
          <a:xfrm>
            <a:off x="1034296" y="3716536"/>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1</a:t>
            </a:r>
            <a:endParaRPr lang="en-US" sz="2916" dirty="0"/>
          </a:p>
        </p:txBody>
      </p:sp>
      <p:sp>
        <p:nvSpPr>
          <p:cNvPr id="7" name="Text 5"/>
          <p:cNvSpPr/>
          <p:nvPr/>
        </p:nvSpPr>
        <p:spPr>
          <a:xfrm>
            <a:off x="1666280" y="3624024"/>
            <a:ext cx="4406979" cy="385763"/>
          </a:xfrm>
          <a:prstGeom prst="rect">
            <a:avLst/>
          </a:prstGeom>
          <a:noFill/>
          <a:ln/>
        </p:spPr>
        <p:txBody>
          <a:bodyPr wrap="non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Traditional Beliefs and Practices</a:t>
            </a:r>
            <a:endParaRPr lang="en-US" sz="2430" dirty="0"/>
          </a:p>
        </p:txBody>
      </p:sp>
      <p:sp>
        <p:nvSpPr>
          <p:cNvPr id="8" name="Text 6"/>
          <p:cNvSpPr/>
          <p:nvPr/>
        </p:nvSpPr>
        <p:spPr>
          <a:xfrm>
            <a:off x="1666280" y="4157901"/>
            <a:ext cx="5525572" cy="790099"/>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Approach change with sensitivity and respect for cultural values.</a:t>
            </a:r>
            <a:endParaRPr lang="en-US" sz="1944" dirty="0"/>
          </a:p>
        </p:txBody>
      </p:sp>
      <p:sp>
        <p:nvSpPr>
          <p:cNvPr id="9" name="Shape 7"/>
          <p:cNvSpPr/>
          <p:nvPr/>
        </p:nvSpPr>
        <p:spPr>
          <a:xfrm>
            <a:off x="7438668" y="3624024"/>
            <a:ext cx="555427" cy="555427"/>
          </a:xfrm>
          <a:prstGeom prst="roundRect">
            <a:avLst>
              <a:gd name="adj" fmla="val 6668"/>
            </a:avLst>
          </a:prstGeom>
          <a:solidFill>
            <a:srgbClr val="E5DFD2"/>
          </a:solidFill>
          <a:ln/>
        </p:spPr>
      </p:sp>
      <p:sp>
        <p:nvSpPr>
          <p:cNvPr id="10" name="Text 8"/>
          <p:cNvSpPr/>
          <p:nvPr/>
        </p:nvSpPr>
        <p:spPr>
          <a:xfrm>
            <a:off x="7608927" y="3716536"/>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2</a:t>
            </a:r>
            <a:endParaRPr lang="en-US" sz="2916" dirty="0"/>
          </a:p>
        </p:txBody>
      </p:sp>
      <p:sp>
        <p:nvSpPr>
          <p:cNvPr id="11" name="Text 9"/>
          <p:cNvSpPr/>
          <p:nvPr/>
        </p:nvSpPr>
        <p:spPr>
          <a:xfrm>
            <a:off x="8240911" y="3624024"/>
            <a:ext cx="5265063" cy="385763"/>
          </a:xfrm>
          <a:prstGeom prst="rect">
            <a:avLst/>
          </a:prstGeom>
          <a:noFill/>
          <a:ln/>
        </p:spPr>
        <p:txBody>
          <a:bodyPr wrap="non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Community Engagement and Dialogue</a:t>
            </a:r>
            <a:endParaRPr lang="en-US" sz="2430" dirty="0"/>
          </a:p>
        </p:txBody>
      </p:sp>
      <p:sp>
        <p:nvSpPr>
          <p:cNvPr id="12" name="Text 10"/>
          <p:cNvSpPr/>
          <p:nvPr/>
        </p:nvSpPr>
        <p:spPr>
          <a:xfrm>
            <a:off x="8240911" y="4157901"/>
            <a:ext cx="5525572" cy="790099"/>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Engage with community members and address concerns.</a:t>
            </a:r>
            <a:endParaRPr lang="en-US" sz="1944" dirty="0"/>
          </a:p>
        </p:txBody>
      </p:sp>
      <p:sp>
        <p:nvSpPr>
          <p:cNvPr id="13" name="Shape 11"/>
          <p:cNvSpPr/>
          <p:nvPr/>
        </p:nvSpPr>
        <p:spPr>
          <a:xfrm>
            <a:off x="864037" y="5472470"/>
            <a:ext cx="555427" cy="555427"/>
          </a:xfrm>
          <a:prstGeom prst="roundRect">
            <a:avLst>
              <a:gd name="adj" fmla="val 6668"/>
            </a:avLst>
          </a:prstGeom>
          <a:solidFill>
            <a:srgbClr val="E5DFD2"/>
          </a:solidFill>
          <a:ln/>
        </p:spPr>
      </p:sp>
      <p:sp>
        <p:nvSpPr>
          <p:cNvPr id="14" name="Text 12"/>
          <p:cNvSpPr/>
          <p:nvPr/>
        </p:nvSpPr>
        <p:spPr>
          <a:xfrm>
            <a:off x="1034296" y="5564981"/>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3</a:t>
            </a:r>
            <a:endParaRPr lang="en-US" sz="2916" dirty="0"/>
          </a:p>
        </p:txBody>
      </p:sp>
      <p:sp>
        <p:nvSpPr>
          <p:cNvPr id="15" name="Text 13"/>
          <p:cNvSpPr/>
          <p:nvPr/>
        </p:nvSpPr>
        <p:spPr>
          <a:xfrm>
            <a:off x="1666280" y="5472470"/>
            <a:ext cx="4609267" cy="385763"/>
          </a:xfrm>
          <a:prstGeom prst="rect">
            <a:avLst/>
          </a:prstGeom>
          <a:noFill/>
          <a:ln/>
        </p:spPr>
        <p:txBody>
          <a:bodyPr wrap="non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Education and Awareness Raising</a:t>
            </a:r>
            <a:endParaRPr lang="en-US" sz="2430" dirty="0"/>
          </a:p>
        </p:txBody>
      </p:sp>
      <p:sp>
        <p:nvSpPr>
          <p:cNvPr id="16" name="Text 14"/>
          <p:cNvSpPr/>
          <p:nvPr/>
        </p:nvSpPr>
        <p:spPr>
          <a:xfrm>
            <a:off x="1666280" y="6006346"/>
            <a:ext cx="5525572" cy="790099"/>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Promote gender awareness through workshops and educational programs.</a:t>
            </a:r>
            <a:endParaRPr lang="en-US" sz="1944" dirty="0"/>
          </a:p>
        </p:txBody>
      </p:sp>
      <p:sp>
        <p:nvSpPr>
          <p:cNvPr id="17" name="Shape 15"/>
          <p:cNvSpPr/>
          <p:nvPr/>
        </p:nvSpPr>
        <p:spPr>
          <a:xfrm>
            <a:off x="7438668" y="5472470"/>
            <a:ext cx="555427" cy="555427"/>
          </a:xfrm>
          <a:prstGeom prst="roundRect">
            <a:avLst>
              <a:gd name="adj" fmla="val 6668"/>
            </a:avLst>
          </a:prstGeom>
          <a:solidFill>
            <a:srgbClr val="E5DFD2"/>
          </a:solidFill>
          <a:ln/>
        </p:spPr>
      </p:sp>
      <p:sp>
        <p:nvSpPr>
          <p:cNvPr id="18" name="Text 16"/>
          <p:cNvSpPr/>
          <p:nvPr/>
        </p:nvSpPr>
        <p:spPr>
          <a:xfrm>
            <a:off x="7608927" y="5564981"/>
            <a:ext cx="214789" cy="370284"/>
          </a:xfrm>
          <a:prstGeom prst="rect">
            <a:avLst/>
          </a:prstGeom>
          <a:noFill/>
          <a:ln/>
        </p:spPr>
        <p:txBody>
          <a:bodyPr wrap="none" rtlCol="0" anchor="t"/>
          <a:lstStyle/>
          <a:p>
            <a:pPr algn="ctr" indent="0" marL="0">
              <a:lnSpc>
                <a:spcPts val="2916"/>
              </a:lnSpc>
              <a:buNone/>
            </a:pPr>
            <a:r>
              <a:rPr lang="en-US" sz="2916" b="1" dirty="0">
                <a:solidFill>
                  <a:srgbClr val="4A4A45"/>
                </a:solidFill>
                <a:latin typeface="Lato" pitchFamily="34" charset="0"/>
                <a:ea typeface="Lato" pitchFamily="34" charset="-122"/>
                <a:cs typeface="Lato" pitchFamily="34" charset="-120"/>
              </a:rPr>
              <a:t>4</a:t>
            </a:r>
            <a:endParaRPr lang="en-US" sz="2916" dirty="0"/>
          </a:p>
        </p:txBody>
      </p:sp>
      <p:sp>
        <p:nvSpPr>
          <p:cNvPr id="19" name="Text 17"/>
          <p:cNvSpPr/>
          <p:nvPr/>
        </p:nvSpPr>
        <p:spPr>
          <a:xfrm>
            <a:off x="8240911" y="5472470"/>
            <a:ext cx="3498294" cy="385763"/>
          </a:xfrm>
          <a:prstGeom prst="rect">
            <a:avLst/>
          </a:prstGeom>
          <a:noFill/>
          <a:ln/>
        </p:spPr>
        <p:txBody>
          <a:bodyPr wrap="none" rtlCol="0" anchor="t"/>
          <a:lstStyle/>
          <a:p>
            <a:pPr indent="0" marL="0">
              <a:lnSpc>
                <a:spcPts val="3038"/>
              </a:lnSpc>
              <a:buNone/>
            </a:pPr>
            <a:r>
              <a:rPr lang="en-US" sz="2430" b="1" dirty="0">
                <a:solidFill>
                  <a:srgbClr val="4A4A45"/>
                </a:solidFill>
                <a:latin typeface="Lato" pitchFamily="34" charset="0"/>
                <a:ea typeface="Lato" pitchFamily="34" charset="-122"/>
                <a:cs typeface="Lato" pitchFamily="34" charset="-120"/>
              </a:rPr>
              <a:t>Leadership and Advocacy</a:t>
            </a:r>
            <a:endParaRPr lang="en-US" sz="2430" dirty="0"/>
          </a:p>
        </p:txBody>
      </p:sp>
      <p:sp>
        <p:nvSpPr>
          <p:cNvPr id="20" name="Text 18"/>
          <p:cNvSpPr/>
          <p:nvPr/>
        </p:nvSpPr>
        <p:spPr>
          <a:xfrm>
            <a:off x="8240911" y="6006346"/>
            <a:ext cx="5525572" cy="790099"/>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Champion gender equality and promote positive change.</a:t>
            </a:r>
            <a:endParaRPr lang="en-US" sz="1944" dirty="0"/>
          </a:p>
        </p:txBody>
      </p:sp>
      <p:pic>
        <p:nvPicPr>
          <p:cNvPr id="2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sp>
      <p:sp>
        <p:nvSpPr>
          <p:cNvPr id="3" name="Shape 1"/>
          <p:cNvSpPr/>
          <p:nvPr/>
        </p:nvSpPr>
        <p:spPr>
          <a:xfrm>
            <a:off x="0" y="0"/>
            <a:ext cx="14630400" cy="8229600"/>
          </a:xfrm>
          <a:prstGeom prst="rect">
            <a:avLst/>
          </a:prstGeom>
          <a:solidFill>
            <a:srgbClr val="EFECE6"/>
          </a:solidFill>
          <a:ln/>
        </p:spPr>
      </p:sp>
      <p:sp>
        <p:nvSpPr>
          <p:cNvPr id="4" name="Text 2"/>
          <p:cNvSpPr/>
          <p:nvPr/>
        </p:nvSpPr>
        <p:spPr>
          <a:xfrm>
            <a:off x="864037" y="2368034"/>
            <a:ext cx="12902327" cy="1543050"/>
          </a:xfrm>
          <a:prstGeom prst="rect">
            <a:avLst/>
          </a:prstGeom>
          <a:noFill/>
          <a:ln/>
        </p:spPr>
        <p:txBody>
          <a:bodyPr wrap="square" rtlCol="0" anchor="t"/>
          <a:lstStyle/>
          <a:p>
            <a:pPr indent="0" marL="0">
              <a:lnSpc>
                <a:spcPts val="6075"/>
              </a:lnSpc>
              <a:buNone/>
            </a:pPr>
            <a:r>
              <a:rPr lang="en-US" sz="4860" b="1" dirty="0">
                <a:solidFill>
                  <a:srgbClr val="282824"/>
                </a:solidFill>
                <a:latin typeface="Lato" pitchFamily="34" charset="0"/>
                <a:ea typeface="Lato" pitchFamily="34" charset="-122"/>
                <a:cs typeface="Lato" pitchFamily="34" charset="-120"/>
              </a:rPr>
              <a:t>The Future of Gender Awareness in African Festivals</a:t>
            </a:r>
            <a:endParaRPr lang="en-US" sz="4860" dirty="0"/>
          </a:p>
        </p:txBody>
      </p:sp>
      <p:sp>
        <p:nvSpPr>
          <p:cNvPr id="5" name="Text 3"/>
          <p:cNvSpPr/>
          <p:nvPr/>
        </p:nvSpPr>
        <p:spPr>
          <a:xfrm>
            <a:off x="864037" y="4281368"/>
            <a:ext cx="12902327" cy="1580198"/>
          </a:xfrm>
          <a:prstGeom prst="rect">
            <a:avLst/>
          </a:prstGeom>
          <a:noFill/>
          <a:ln/>
        </p:spPr>
        <p:txBody>
          <a:bodyPr wrap="square" rtlCol="0" anchor="t"/>
          <a:lstStyle/>
          <a:p>
            <a:pPr indent="0" marL="0">
              <a:lnSpc>
                <a:spcPts val="3110"/>
              </a:lnSpc>
              <a:buNone/>
            </a:pPr>
            <a:r>
              <a:rPr lang="en-US" sz="1944" dirty="0">
                <a:solidFill>
                  <a:srgbClr val="4A4A45"/>
                </a:solidFill>
                <a:latin typeface="Lato" pitchFamily="34" charset="0"/>
                <a:ea typeface="Lato" pitchFamily="34" charset="-122"/>
                <a:cs typeface="Lato" pitchFamily="34" charset="-120"/>
              </a:rPr>
              <a:t>As African societies continue to evolve, the integration of gender awareness into cultural practices will become increasingly important. This is an ongoing process that requires sustained effort and commitment from individuals, communities, and institutions. By embracing gender equality, African festivals can become even more vibrant and inclusive celebrations of cultural heritage.</a:t>
            </a:r>
            <a:endParaRPr lang="en-US" sz="1944"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2024-08-08T10:12:52Z</dcterms:created>
  <dcterms:modified xsi:type="dcterms:W3CDTF">2024-08-08T10:12:52Z</dcterms:modified>
</cp:coreProperties>
</file>